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8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3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_1#303a8024c?pid=3a48c6e78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（2024·湖北卷·4，4分）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太空碎片会给航天器带来危害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。设空间站在地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球附近沿逆时针方向做匀速圆周运动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，如图中实线所示。为了避开碎片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，空间站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点向图中箭头所指径向方向极短时间喷射气体，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使空间站获得一定的反冲速度，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从而实现变轨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。变轨后的轨道如图中虚线所示，其半长轴大于原轨道半径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。则 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_1#303a8024c?pid=3a48c6e7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4654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_1#303a8024c.bracket?pid=3a48c6e78&amp;color=0,0,0&amp;vpa=2&amp;vtp=1"/>
          <p:cNvSpPr/>
          <p:nvPr/>
        </p:nvSpPr>
        <p:spPr>
          <a:xfrm>
            <a:off x="11284617" y="21509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p:pic>
        <p:nvPicPr>
          <p:cNvPr id="4" name="QC_5_BD.4_2#303a8024c?htil=2&amp;pid=3a48c6e78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2672" y="2753711"/>
            <a:ext cx="2249424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_3#303a8024c.choices?htil=2&amp;pid=3a48c6e78&amp;color=0,0,0&amp;vtp=1&amp;bbb=1"/>
              <p:cNvSpPr/>
              <p:nvPr/>
            </p:nvSpPr>
            <p:spPr>
              <a:xfrm>
                <a:off x="612648" y="2626711"/>
                <a:ext cx="8622792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空间站变轨前、后在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点的加速度相同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空间站变轨后的运动周期比变轨前的小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空间站变轨后在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点的速度比变轨前的小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空间站变轨前的速度比变轨后在近地点的大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_3#303a8024c.choices?htil=2&amp;pid=3a48c6e7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8622792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7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6_1#303a8024c?pid=3a48c6e78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点变轨前、后所受到的万有引力不变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，根据牛顿第二定律可知空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间站变轨前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、后在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点的加速度相同，A正确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；变轨后轨道的半长轴大于原轨道半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径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，根据开普勒第三定律可知空间站变轨后的运动周期比变轨前的大，B错误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题图可知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，空间站在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点沿箭头方向喷射气体，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瞬间获得与箭头方向相反的速度，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喷射气体前在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点的速度垂直箭头方向向左，大小不变，根据运动的合成可知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间站变轨后在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点的速度比变轨前的大，变轨后空间站在近地点的速度最大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间站变轨前的速度比变轨后在近地点的小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6_1#303a8024c?pid=3a48c6e7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270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3d96387f?pid=ae66820e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天体的“追及”和“相遇”问题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a88a4cda3?pid=63d96387f&amp;color=0,0,0&amp;vtp=1&amp;bbb=1&amp;hb=1"/>
              <p:cNvSpPr/>
              <p:nvPr/>
            </p:nvSpPr>
            <p:spPr>
              <a:xfrm>
                <a:off x="612648" y="1148154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两颗卫星在同一轨道平面内同向绕地球做匀速圆周运动，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卫星的角速度为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卫星的角速度为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a88a4cda3?pid=63d96387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03759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5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5_BD#a88a4cda3?htil=3&amp;pid=63d96387f&amp;color=0,0,0&amp;tib=255,255,255&amp;vtp=1&amp;hs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9311" y="2316832"/>
            <a:ext cx="1399032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a88a4cda3?htil=3&amp;pid=63d96387f&amp;color=0,0,0&amp;vtp=1&amp;bbb=1&amp;hb=1"/>
          <p:cNvSpPr/>
          <p:nvPr/>
        </p:nvSpPr>
        <p:spPr>
          <a:xfrm>
            <a:off x="612648" y="2189832"/>
            <a:ext cx="9473184" cy="15963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若某时刻两卫星正好同时通过地面同一点正上方，相距最近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，如图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甲所示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。由于它们的轨道不是重合的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，因此在最近和最远的问题上不能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通过位移或弧长相等来处理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，而是通过卫星运动的圆心角来衡量。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a88a4cda3?htil=4&amp;sp=1&amp;pid=63d96387f&amp;color=0,0,0&amp;vtp=1&amp;bt=1&amp;bbb=1&amp;hb=1&amp;hs=1"/>
          <p:cNvSpPr/>
          <p:nvPr/>
        </p:nvSpPr>
        <p:spPr>
          <a:xfrm>
            <a:off x="612648" y="486000"/>
            <a:ext cx="1444752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.角度关系</a:t>
            </a:r>
            <a:endParaRPr lang="en-US" altLang="zh-CN" sz="2400" dirty="0"/>
          </a:p>
        </p:txBody>
      </p:sp>
      <p:pic>
        <p:nvPicPr>
          <p:cNvPr id="3" name="P_5_BD#a88a4cda3?htil=5&amp;pid=63d96387f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031" y="1080360"/>
            <a:ext cx="1591056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P_5_BD#a88a4cda3?htil=5&amp;sp=1&amp;pid=63d96387f&amp;color=0,0,0&amp;vtp=1&amp;bbb=1&amp;hb=1&amp;hs=1"/>
              <p:cNvSpPr/>
              <p:nvPr/>
            </p:nvSpPr>
            <p:spPr>
              <a:xfrm>
                <a:off x="612648" y="1591662"/>
                <a:ext cx="9281160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）当它们转过的角度之差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=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，两卫星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相距最远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，如图乙所示。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P_5_BD#a88a4cda3?htil=5&amp;sp=1&amp;pid=63d96387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91662"/>
                <a:ext cx="9281160" cy="1596390"/>
              </a:xfrm>
              <a:prstGeom prst="rect">
                <a:avLst/>
              </a:prstGeom>
              <a:blipFill rotWithShape="1">
                <a:blip r:embed="rId2"/>
                <a:stretch>
                  <a:fillRect l="-5" t="-22" r="5" b="-3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_5_BD#a88a4cda3?htil=5&amp;sp=1&amp;pid=63d96387f&amp;color=0,0,0&amp;vtp=1&amp;bbb=1&amp;hb=1&amp;hs=1"/>
              <p:cNvSpPr/>
              <p:nvPr/>
            </p:nvSpPr>
            <p:spPr>
              <a:xfrm>
                <a:off x="611994" y="3184242"/>
                <a:ext cx="10968012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（2）当它们转过的角度之差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=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，两卫星相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距最近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P_5_BD#a88a4cda3?htil=5&amp;sp=1&amp;pid=63d96387f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184242"/>
                <a:ext cx="10968012" cy="1037590"/>
              </a:xfrm>
              <a:prstGeom prst="rect">
                <a:avLst/>
              </a:prstGeom>
              <a:blipFill rotWithShape="1">
                <a:blip r:embed="rId3"/>
                <a:stretch>
                  <a:fillRect l="-4" t="-34" r="1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a88a4cda3?htil=6&amp;sp=1&amp;pid=63d96387f&amp;color=0,0,0&amp;vtp=1&amp;bt=1&amp;bbb=1"/>
          <p:cNvSpPr/>
          <p:nvPr/>
        </p:nvSpPr>
        <p:spPr>
          <a:xfrm>
            <a:off x="611994" y="486000"/>
            <a:ext cx="10968012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2.圈数关系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a88a4cda3?htil=6&amp;sp=1&amp;pid=63d96387f&amp;color=0,0,0&amp;vtp=1&amp;bbb=1"/>
              <p:cNvSpPr/>
              <p:nvPr/>
            </p:nvSpPr>
            <p:spPr>
              <a:xfrm>
                <a:off x="611994" y="976982"/>
                <a:ext cx="10968012" cy="774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（1）最近：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𝑛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=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a88a4cda3?htil=6&amp;sp=1&amp;pid=63d9638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976982"/>
                <a:ext cx="10968012" cy="774700"/>
              </a:xfrm>
              <a:prstGeom prst="rect">
                <a:avLst/>
              </a:prstGeom>
              <a:blipFill rotWithShape="1">
                <a:blip r:embed="rId1"/>
                <a:stretch>
                  <a:fillRect l="-4" t="-45" r="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_5_BD#a88a4cda3?htil=6&amp;sp=1&amp;pid=63d96387f&amp;color=0,0,0&amp;vtp=1&amp;bbb=1"/>
              <p:cNvSpPr/>
              <p:nvPr/>
            </p:nvSpPr>
            <p:spPr>
              <a:xfrm>
                <a:off x="611994" y="1751682"/>
                <a:ext cx="10968012" cy="774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（2）最远：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𝑛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=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,⋯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P_5_BD#a88a4cda3?htil=6&amp;sp=1&amp;pid=63d9638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1751682"/>
                <a:ext cx="10968012" cy="774700"/>
              </a:xfrm>
              <a:prstGeom prst="rect">
                <a:avLst/>
              </a:prstGeom>
              <a:blipFill rotWithShape="1">
                <a:blip r:embed="rId2"/>
                <a:stretch>
                  <a:fillRect l="-4" t="-45" r="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5#a88a4cda3?htil=7&amp;sp=1&amp;pid=63d96387f&amp;color=0,0,0&amp;vtp=1&amp;bt=1&amp;bbb=1"/>
          <p:cNvSpPr/>
          <p:nvPr/>
        </p:nvSpPr>
        <p:spPr>
          <a:xfrm>
            <a:off x="611994" y="2526382"/>
            <a:ext cx="10968012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3.时间间隔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_5_BD#a88a4cda3?htil=7&amp;sp=1&amp;pid=63d96387f&amp;color=0,0,0&amp;vtp=1&amp;bbb=1"/>
              <p:cNvSpPr/>
              <p:nvPr/>
            </p:nvSpPr>
            <p:spPr>
              <a:xfrm>
                <a:off x="611994" y="3010252"/>
                <a:ext cx="10968012" cy="787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（1）相邻一次最近：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P_5_BD#a88a4cda3?htil=7&amp;sp=1&amp;pid=63d9638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010252"/>
                <a:ext cx="10968012" cy="787400"/>
              </a:xfrm>
              <a:prstGeom prst="rect">
                <a:avLst/>
              </a:prstGeom>
              <a:blipFill rotWithShape="1">
                <a:blip r:embed="rId3"/>
                <a:stretch>
                  <a:fillRect l="-4" t="-45" r="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_5_BD#a88a4cda3?htil=7&amp;sp=1&amp;pid=63d96387f&amp;color=0,0,0&amp;vtp=1&amp;bbb=1"/>
              <p:cNvSpPr/>
              <p:nvPr/>
            </p:nvSpPr>
            <p:spPr>
              <a:xfrm>
                <a:off x="611994" y="3797652"/>
                <a:ext cx="10968012" cy="774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1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（2）相邻一次最远：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P_5_BD#a88a4cda3?htil=7&amp;sp=1&amp;pid=63d9638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3797652"/>
                <a:ext cx="10968012" cy="774700"/>
              </a:xfrm>
              <a:prstGeom prst="rect">
                <a:avLst/>
              </a:prstGeom>
              <a:blipFill rotWithShape="1">
                <a:blip r:embed="rId4"/>
                <a:stretch>
                  <a:fillRect l="-4" t="-45" r="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7_1#a4213fcd7?sp=1&amp;pid=63d96387f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（2023·湖北卷·2，4分）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2022年12月8日，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地球恰好运行到火星和太阳之间，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且三者几乎排成一条直线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，此现象被称为“火星冲日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”。火星和地球几乎在同一平面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内沿同一方向绕太阳做圆周运动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。火星与地球的公转轨道半径之比约为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根据以上信息可以得出(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7_1#a4213fcd7?sp=1&amp;pid=63d9638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536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8_1#a4213fcd7.bracket?pid=63d96387f&amp;color=0,0,0&amp;vpa=3&amp;vtp=1"/>
          <p:cNvSpPr/>
          <p:nvPr/>
        </p:nvSpPr>
        <p:spPr>
          <a:xfrm>
            <a:off x="4820316" y="21509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5_BD.7_2#a4213fcd7?htil=8&amp;pid=63d96387f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888" y="2753711"/>
            <a:ext cx="2414016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7_3#a4213fcd7.choices?htil=8&amp;pid=63d96387f&amp;color=0,0,0&amp;vtp=1&amp;bbb=1"/>
              <p:cNvSpPr/>
              <p:nvPr/>
            </p:nvSpPr>
            <p:spPr>
              <a:xfrm>
                <a:off x="612648" y="2626711"/>
                <a:ext cx="845820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火星与地球绕太阳运动的周期之比约为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27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当火星与地球相距最远时，两者的相对速度最大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火星与地球表面的自由落体加速度大小之比约为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下一次“火星冲日”将出现在2023年12月8日之前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7_3#a4213fcd7.choices?htil=8&amp;pid=63d9638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8458200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6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9_1#a4213fcd7?pid=63d96387f&amp;color=0,0,0&amp;vtp=1&amp;bt=1&amp;bbb=1&amp;hb=1"/>
              <p:cNvSpPr/>
              <p:nvPr/>
            </p:nvSpPr>
            <p:spPr>
              <a:xfrm>
                <a:off x="612648" y="486000"/>
                <a:ext cx="10963656" cy="4546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9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由开普勒第三定律可知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4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0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aseline="-100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火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4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0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aseline="-100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27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。当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火星与地球相距最远时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，两者速度方向相反，相对速度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火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地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最大，B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正确。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，而火星和地球的质量关系、半径关系未知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，故不能得出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两者表面的自由落体加速度大小之比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，C错误。从此次“火星冲日”到下一次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“火星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冲日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”所经历的时间，应满足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地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endParaRPr lang="en-US" altLang="zh-CN" sz="2400" b="0" i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火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9_1#a4213fcd7?pid=63d9638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5466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-2025" b="-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0_1#dca2c33e6?pid=63d96387f&amp;color=0,0,0&amp;vtp=1&amp;bt=1&amp;bbb=1&amp;hb=1"/>
          <p:cNvSpPr/>
          <p:nvPr/>
        </p:nvSpPr>
        <p:spPr>
          <a:xfrm>
            <a:off x="612648" y="486000"/>
            <a:ext cx="10963656" cy="21551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迁移应用2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（2023·浙江1月选考卷·10，3分</a:t>
            </a:r>
            <a:r>
              <a:rPr lang="en-US" altLang="zh-CN" sz="2400" b="0" i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太阳系各行星几乎在同一平面内沿同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一方向绕太阳做圆周运动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。当地球恰好运行到某地外行星和太阳之间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，且三者几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乎排成一条直线的现象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，称为“行星冲日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”。已知地球及各地外行星绕太阳运动的轨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道半径如表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QC_5_BD.10_2#dca2c33e6?colgroup=10,3,3,3,3,4,4&amp;pid=63d96387f&amp;color=0,0,0&amp;vtp=1&amp;bbb=1"/>
              <p:cNvGraphicFramePr>
                <a:graphicFrameLocks noGrp="1"/>
              </p:cNvGraphicFramePr>
              <p:nvPr/>
            </p:nvGraphicFramePr>
            <p:xfrm>
              <a:off x="612648" y="2753712"/>
              <a:ext cx="10954512" cy="997522"/>
            </p:xfrm>
            <a:graphic>
              <a:graphicData uri="http://schemas.openxmlformats.org/drawingml/2006/table">
                <a:tbl>
                  <a:tblPr/>
                  <a:tblGrid>
                    <a:gridCol w="3255264"/>
                    <a:gridCol w="1124712"/>
                    <a:gridCol w="1133856"/>
                    <a:gridCol w="1133856"/>
                    <a:gridCol w="1133856"/>
                    <a:gridCol w="1581912"/>
                    <a:gridCol w="1591056"/>
                  </a:tblGrid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行星名称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地球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火星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土星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天王星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海王星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66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轨道半径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AU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1.0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5.2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9.5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19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QC_5_BD.10_2#dca2c33e6?colgroup=10,3,3,3,3,4,4&amp;pid=63d96387f&amp;color=0,0,0&amp;vtp=1&amp;bbb=1"/>
              <p:cNvGraphicFramePr>
                <a:graphicFrameLocks noGrp="1"/>
              </p:cNvGraphicFramePr>
              <p:nvPr/>
            </p:nvGraphicFramePr>
            <p:xfrm>
              <a:off x="612648" y="2753712"/>
              <a:ext cx="10954512" cy="997522"/>
            </p:xfrm>
            <a:graphic>
              <a:graphicData uri="http://schemas.openxmlformats.org/drawingml/2006/table">
                <a:tbl>
                  <a:tblPr/>
                  <a:tblGrid>
                    <a:gridCol w="3255264"/>
                    <a:gridCol w="1124712"/>
                    <a:gridCol w="1133856"/>
                    <a:gridCol w="1133856"/>
                    <a:gridCol w="1133856"/>
                    <a:gridCol w="1581912"/>
                    <a:gridCol w="1591056"/>
                  </a:tblGrid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行星名称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地球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火星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土星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天王星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海王星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4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1.0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5.2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9.5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19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30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QC_5_BD.10_3#dca2c33e6?pid=63d96387f&amp;color=0,0,0&amp;vtp=1&amp;bbb=1"/>
          <p:cNvSpPr/>
          <p:nvPr/>
        </p:nvSpPr>
        <p:spPr>
          <a:xfrm>
            <a:off x="612648" y="3884012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则相邻两次“冲日”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时间间隔约为(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5" name="QC_5_AN.11_1#dca2c33e6.bracket?pid=63d96387f&amp;color=0,0,0&amp;vpa=4&amp;vtp=1"/>
          <p:cNvSpPr/>
          <p:nvPr/>
        </p:nvSpPr>
        <p:spPr>
          <a:xfrm>
            <a:off x="5090191" y="3872582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sp>
        <p:nvSpPr>
          <p:cNvPr id="6" name="QC_5_BD.10_4#dca2c33e6.choices?pid=63d96387f&amp;color=0,0,0&amp;vtp=1&amp;bbb=1"/>
          <p:cNvSpPr/>
          <p:nvPr/>
        </p:nvSpPr>
        <p:spPr>
          <a:xfrm>
            <a:off x="612648" y="4423825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2651760" algn="l"/>
                <a:tab pos="5278120" algn="l"/>
                <a:tab pos="8222615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365天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800天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天王星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365天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天王星800天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12_1#dca2c33e6?pid=63d96387f&amp;color=0,0,0&amp;vtp=1&amp;bt=1&amp;bbb=1&amp;hb=1"/>
              <p:cNvSpPr/>
              <p:nvPr/>
            </p:nvSpPr>
            <p:spPr>
              <a:xfrm>
                <a:off x="612648" y="486000"/>
                <a:ext cx="10963656" cy="270275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7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设相邻两次“冲日”时间间隔为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行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aseline="-10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baseline="-10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行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，根据开普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9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勒第三定律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𝑘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4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0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aseline="-100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400" b="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0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  <a:cs typeface="Times New Roman" panose="02020603050405020304" pitchFamily="34" charset="-12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aseline="-100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地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结合轨道半径数据可知，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火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19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年，约800天，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天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年，约369天，B正确。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12_1#dca2c33e6?pid=63d9638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2751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af4d6253?pid=ae66820ea&amp;color=0,0,0&amp;vtp=1&amp;bt=1&amp;bbb=1"/>
          <p:cNvSpPr/>
          <p:nvPr/>
        </p:nvSpPr>
        <p:spPr>
          <a:xfrm>
            <a:off x="612648" y="486000"/>
            <a:ext cx="10963656" cy="6075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题型三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“双星、多星”模型</a:t>
            </a:r>
            <a:endParaRPr lang="en-US" altLang="zh-CN" sz="3000" dirty="0"/>
          </a:p>
        </p:txBody>
      </p:sp>
      <p:sp>
        <p:nvSpPr>
          <p:cNvPr id="3" name="P_5#5f0ce4351?sp=1&amp;pid=3af4d6253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1.双星模型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773272"/>
              <a:ext cx="10954512" cy="4175506"/>
            </p:xfrm>
            <a:graphic>
              <a:graphicData uri="http://schemas.openxmlformats.org/drawingml/2006/table">
                <a:tbl>
                  <a:tblPr/>
                  <a:tblGrid>
                    <a:gridCol w="1609344"/>
                    <a:gridCol w="9345168"/>
                  </a:tblGrid>
                  <a:tr h="198513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100"/>
                            </a:lnSpc>
                          </a:pPr>
                          <a:r>
                            <a:rPr lang="en-US" altLang="zh-CN" sz="95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运动半径一般不相等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两星间的万有引力提供两星做圆周运动的向心力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002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3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​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𝜔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​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773272"/>
              <a:ext cx="10954512" cy="4175506"/>
            </p:xfrm>
            <a:graphic>
              <a:graphicData uri="http://schemas.openxmlformats.org/drawingml/2006/table">
                <a:tbl>
                  <a:tblPr/>
                  <a:tblGrid>
                    <a:gridCol w="1609344"/>
                    <a:gridCol w="9345168"/>
                  </a:tblGrid>
                  <a:tr h="1985137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100"/>
                            </a:lnSpc>
                          </a:pPr>
                          <a:r>
                            <a:rPr lang="en-US" altLang="zh-CN" sz="95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运动半径一般不相等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两星间的万有引力提供两星做圆周运动的向心力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040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49276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_5_BD#5f0ce4351.table_image?tii=4&amp;pid=3af4d625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5040" y="1805720"/>
            <a:ext cx="1719072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093470"/>
              <a:ext cx="10954512" cy="1731391"/>
            </p:xfrm>
            <a:graphic>
              <a:graphicData uri="http://schemas.openxmlformats.org/drawingml/2006/table">
                <a:tbl>
                  <a:tblPr/>
                  <a:tblGrid>
                    <a:gridCol w="1609344"/>
                    <a:gridCol w="9345168"/>
                  </a:tblGrid>
                  <a:tr h="756158">
                    <a:tc row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5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两颗星到圆心的距离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与星体质量成反比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即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5233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65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双星的运动周期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𝑇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π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400" b="0" i="1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b="0" i="1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400" b="0" i="1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0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0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400" b="0" i="1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0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0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093470"/>
              <a:ext cx="10954512" cy="1731391"/>
            </p:xfrm>
            <a:graphic>
              <a:graphicData uri="http://schemas.openxmlformats.org/drawingml/2006/table">
                <a:tbl>
                  <a:tblPr/>
                  <a:tblGrid>
                    <a:gridCol w="1609344"/>
                    <a:gridCol w="9345168"/>
                  </a:tblGrid>
                  <a:tr h="756285">
                    <a:tc row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97536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P_5_BD#5f0ce4351?colgroup=4,30&amp;pid=3af4d6253&amp;color=0,0,0&amp;vtp=1&amp;bbb=1"/>
          <p:cNvSpPr txBox="1"/>
          <p:nvPr/>
        </p:nvSpPr>
        <p:spPr>
          <a:xfrm>
            <a:off x="9027160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5f0ce4351?sp=1&amp;pid=3af4d6253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2.三星模型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5089399"/>
            </p:xfrm>
            <a:graphic>
              <a:graphicData uri="http://schemas.openxmlformats.org/drawingml/2006/table">
                <a:tbl>
                  <a:tblPr/>
                  <a:tblGrid>
                    <a:gridCol w="1444752"/>
                    <a:gridCol w="9509760"/>
                  </a:tblGrid>
                  <a:tr h="182829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4100"/>
                            </a:lnSpc>
                          </a:pPr>
                          <a:r>
                            <a:rPr lang="en-US" altLang="zh-CN" sz="79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线速度大小均相同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圆周运动半径相等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各星所受万有引力的合力提供做圆周运动的向心力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631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3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图甲：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5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图乙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：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cos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×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2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021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3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图乙：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cos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∘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5089399"/>
            </p:xfrm>
            <a:graphic>
              <a:graphicData uri="http://schemas.openxmlformats.org/drawingml/2006/table">
                <a:tbl>
                  <a:tblPr/>
                  <a:tblGrid>
                    <a:gridCol w="1444752"/>
                    <a:gridCol w="9509760"/>
                  </a:tblGrid>
                  <a:tr h="182829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4100"/>
                            </a:lnSpc>
                          </a:pPr>
                          <a:r>
                            <a:rPr lang="en-US" altLang="zh-CN" sz="79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线速度大小均相同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圆周运动半径相等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各星所受万有引力的合力提供做圆周运动的向心力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6337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70040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5f0ce4351.table_image?tii=5&amp;pid=3af4d625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604" y="1222600"/>
            <a:ext cx="3959352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5f0ce4351?sp=1&amp;pid=3af4d6253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3.四星模型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5417694"/>
            </p:xfrm>
            <a:graphic>
              <a:graphicData uri="http://schemas.openxmlformats.org/drawingml/2006/table">
                <a:tbl>
                  <a:tblPr/>
                  <a:tblGrid>
                    <a:gridCol w="1444752"/>
                    <a:gridCol w="9509760"/>
                  </a:tblGrid>
                  <a:tr h="196545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5500"/>
                            </a:lnSpc>
                          </a:pPr>
                          <a:r>
                            <a:rPr lang="en-US" altLang="zh-CN" sz="86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线速度大小均相同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圆周运动半径相等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各星所受万有引力的合力提供做圆周运动的向心力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77099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61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图甲：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×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2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cos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b="0" i="1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CN" sz="2400" b="0" i="1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CN" sz="2400" b="0" i="0" spc="-100" dirty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微软雅黑" panose="020B0503020204020204" pitchFamily="34" charset="-122"/>
                                                  <a:cs typeface="Times New Roman" panose="02020603050405020304" pitchFamily="34" charset="-12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  <m:r>
                                            <a:rPr lang="en-US" altLang="zh-CN" sz="2400" b="0" i="0" spc="-100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  <a:cs typeface="Times New Roman" panose="02020603050405020304" pitchFamily="34" charset="-12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5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图乙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：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×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2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cos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𝐺𝑚𝑀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n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7431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9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图甲：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图乙：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𝑟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cos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∘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P_5_BD#5f0ce4351?colgroup=4,30&amp;pid=3af4d6253&amp;color=0,0,0&amp;vtp=1&amp;bb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5417694"/>
            </p:xfrm>
            <a:graphic>
              <a:graphicData uri="http://schemas.openxmlformats.org/drawingml/2006/table">
                <a:tbl>
                  <a:tblPr/>
                  <a:tblGrid>
                    <a:gridCol w="1444752"/>
                    <a:gridCol w="9509760"/>
                  </a:tblGrid>
                  <a:tr h="1965452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情境导图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5500"/>
                            </a:lnSpc>
                          </a:pPr>
                          <a:r>
                            <a:rPr lang="en-US" altLang="zh-CN" sz="86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转动方向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角速度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线速度大小均相同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圆周运动半径相等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受力特点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各星所受万有引力的合力提供做圆周运动的向心力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7767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解题规律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77724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解题关键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5f0ce4351.table_image?tii=6&amp;pid=3af4d625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5756" y="1218028"/>
            <a:ext cx="381304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3_1#bcc6995b4?pid=3af4d6253&amp;color=0,0,0&amp;vtp=1&amp;bt=1&amp;bbb=1&amp;hb=1"/>
              <p:cNvSpPr/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（2024·湖南师大附中月考）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引力波的发现，证实了爱因斯坦100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年前的预测，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弥补了爱因斯坦广义相对论中最后一块缺失的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“拼图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”。双星的运动是产生引力波的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来源之一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，假设宇宙中有一双星系统由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两颗星体组成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，这两颗星绕它们连线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上的某一点在万有引力作用下做匀速圆周运动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星的周期为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两颗星的轨道半径之差为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星的轨道半径大于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星的轨道半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13_1#bcc6995b4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536" b="-1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14_1#bcc6995b4.bracket?pid=3af4d6253&amp;color=0,0,0&amp;vpa=5&amp;vtp=1"/>
          <p:cNvSpPr/>
          <p:nvPr/>
        </p:nvSpPr>
        <p:spPr>
          <a:xfrm>
            <a:off x="1840897" y="327619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13_2#bcc6995b4.choices?pid=3af4d6253&amp;color=0,0,0&amp;vtp=1&amp;bbb=1"/>
              <p:cNvSpPr/>
              <p:nvPr/>
            </p:nvSpPr>
            <p:spPr>
              <a:xfrm>
                <a:off x="612648" y="3718911"/>
                <a:ext cx="10963656" cy="2362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星的周期为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星的线速度大小为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Δ</m:t>
                            </m:r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两颗星的轨道半径之比为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两颗星的质量之比为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5_BD.13_2#bcc6995b4.choices?pid=3af4d625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18911"/>
                <a:ext cx="10963656" cy="2362200"/>
              </a:xfrm>
              <a:prstGeom prst="rect">
                <a:avLst/>
              </a:prstGeom>
              <a:blipFill rotWithShape="1">
                <a:blip r:embed="rId2"/>
                <a:stretch>
                  <a:fillRect l="-5" t="-15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15_1#bcc6995b4?pid=3af4d6253&amp;color=0,0,0&amp;vtp=1&amp;bt=1&amp;bbb=1&amp;hb=1"/>
              <p:cNvSpPr/>
              <p:nvPr/>
            </p:nvSpPr>
            <p:spPr>
              <a:xfrm>
                <a:off x="612648" y="486000"/>
                <a:ext cx="10963656" cy="3251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两颗星绕它们连线上的某一点在万有引力作用下做匀速圆周运动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，则角速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度相同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，可知两颗星的周期相等；由于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两式联立解得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两颗星的轨道半径之比为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的线速度大小为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Δ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</m: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；由万有引力提供向心力得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𝑙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。故选B。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15_1#bcc6995b4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512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548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6_1#02c45f3d2?pid=3af4d6253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中国天眼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FAST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在球状星团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第一次探测到“红背蜘蛛”脉冲双星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，相距为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星球构成的双星系统绕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点做匀速圆周运动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，其运动周期为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的卫星，绕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做匀速圆周运动的轨道半径为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，周期也为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，忽略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间的引力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之间的引力远大于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之间的引力。引力常量为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16_1#02c45f3d2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2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17_1#02c45f3d2.bracket?pid=3af4d6253&amp;color=0,0,0&amp;vpa=6&amp;vtp=1"/>
          <p:cNvSpPr/>
          <p:nvPr/>
        </p:nvSpPr>
        <p:spPr>
          <a:xfrm>
            <a:off x="10698957" y="21509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16_2#02c45f3d2?pid=3af4d625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360" y="2753711"/>
            <a:ext cx="186537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6_3#02c45f3d2.choices?pid=3af4d6253&amp;color=0,0,0&amp;vtp=1&amp;bbb=1"/>
              <p:cNvSpPr/>
              <p:nvPr/>
            </p:nvSpPr>
            <p:spPr>
              <a:xfrm>
                <a:off x="612648" y="4430111"/>
                <a:ext cx="10963656" cy="126352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的轨道半径之比为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1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16_3#02c45f3d2.choices?pid=3af4d625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430111"/>
                <a:ext cx="10963656" cy="1263523"/>
              </a:xfrm>
              <a:prstGeom prst="rect">
                <a:avLst/>
              </a:prstGeom>
              <a:blipFill rotWithShape="1">
                <a:blip r:embed="rId3"/>
                <a:stretch>
                  <a:fillRect l="-5" t="-28" r="2" b="-1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18_1#02c45f3d2?pid=3af4d6253&amp;color=0,0,0&amp;vtp=1&amp;bt=1&amp;bbb=1&amp;hb=1"/>
              <p:cNvSpPr/>
              <p:nvPr/>
            </p:nvSpPr>
            <p:spPr>
              <a:xfrm>
                <a:off x="612648" y="486000"/>
                <a:ext cx="10963656" cy="3225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做匀速圆周运动，由万有引力提供向心力，有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，故B、C错误；双星系统在万有引力作用下绕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点做匀速圆周运动，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，解得双星的总质量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​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，故D正确；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轨道半径之比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18_1#02c45f3d2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258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22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9_1#4ca526131?pid=3af4d6253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如图为一种四颗星体组成的稳定系统，四颗质量均为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的星体位于边长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的正方形的四个顶点，四颗星体在同一平面内围绕同一点做匀速圆周运动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，忽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略其他星体对它们的作用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，引力常量为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19_1#4ca526131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409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20_1#4ca526131.bracket?pid=3af4d6253&amp;color=0,0,0&amp;vpa=7&amp;vtp=1"/>
          <p:cNvSpPr/>
          <p:nvPr/>
        </p:nvSpPr>
        <p:spPr>
          <a:xfrm>
            <a:off x="9293002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p:pic>
        <p:nvPicPr>
          <p:cNvPr id="4" name="QC_5_BD.19_2#4ca526131?htil=9&amp;pid=3af4d625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5331" y="2207611"/>
            <a:ext cx="2157984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9_3#4ca526131.choices?htil=9&amp;pid=3af4d6253&amp;color=0,0,0&amp;vtp=1&amp;bbb=1&amp;hb=1"/>
              <p:cNvSpPr/>
              <p:nvPr/>
            </p:nvSpPr>
            <p:spPr>
              <a:xfrm>
                <a:off x="612648" y="2080611"/>
                <a:ext cx="8723376" cy="3539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星体做匀速圆周运动的圆心不一定是正方形的中心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每颗星体做匀速圆周运动的角速度均为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4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𝐺𝑚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若边长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和星体质量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均变为原来的两倍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，星体做匀速圆周运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动的加速度大小变为原来的两倍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若边长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和星体质量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均变为原来的两倍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，星体做匀速圆周运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动的线速度大小变为原来的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4倍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19_3#4ca526131.choices?htil=9&amp;pid=3af4d625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723376" cy="3539300"/>
              </a:xfrm>
              <a:prstGeom prst="rect">
                <a:avLst/>
              </a:prstGeom>
              <a:blipFill rotWithShape="1">
                <a:blip r:embed="rId3"/>
                <a:stretch>
                  <a:fillRect l="-6" t="-10" r="3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21_1#4ca526131?pid=3af4d6253&amp;color=0,0,0&amp;vtp=1&amp;bt=1&amp;bbb=1&amp;hb=1"/>
              <p:cNvSpPr/>
              <p:nvPr/>
            </p:nvSpPr>
            <p:spPr>
              <a:xfrm>
                <a:off x="612648" y="486000"/>
                <a:ext cx="10963656" cy="55968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四颗星体在同一平面内围绕同一点做匀速圆周运动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，所以圆心一定是正方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形的中心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，A错误；根据万有引力提供向心力有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𝐿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得每颗星体做匀速圆周运动的角速度均为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4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𝐺𝑚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；根据牛顿第二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定律有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𝐿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𝐺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，若边长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和星体质量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变为原来的两倍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，星体做匀速圆周运动的加速度大小变为原来的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𝑟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，可知星体做匀速圆周运动的线速度大小为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4</m:t>
                                </m:r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24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400" b="0" i="0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𝐺𝑚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4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和星体质量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均变为原来的两倍，星体做匀速圆周运动的线速度大小不变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21_1#4ca526131?pid=3af4d625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59689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85" b="-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cf11a2fd8.fixed?pid=bfa091113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第五章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万有引力与宇宙航行</a:t>
            </a:r>
            <a:endParaRPr lang="en-US" altLang="zh-CN" sz="4400" dirty="0"/>
          </a:p>
        </p:txBody>
      </p:sp>
      <p:sp>
        <p:nvSpPr>
          <p:cNvPr id="3" name="C_2#cf11a2fd8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cf11a2fd8.fixed?pid=bfa091113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专题突破7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天体运动中的三类热点问题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cf11a2fd8?lid=ae66820ea&amp;cid=ae66820ea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145536"/>
            <a:ext cx="393192" cy="393192"/>
          </a:xfrm>
          <a:prstGeom prst="rect">
            <a:avLst/>
          </a:prstGeom>
        </p:spPr>
      </p:pic>
      <p:sp>
        <p:nvSpPr>
          <p:cNvPr id="3" name="C_1#目录1:cf11a2fd8?lid=ae66820ea&amp;cid=ae66820ea&amp;vtp=1&amp;bt=1&amp;bbb=1">
            <a:hlinkClick r:id="rId1" action="ppaction://hlinksldjump"/>
          </p:cNvPr>
          <p:cNvSpPr/>
          <p:nvPr/>
        </p:nvSpPr>
        <p:spPr>
          <a:xfrm>
            <a:off x="4709160" y="2871216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ae66820ea.fixed?pid=cf11a2fd8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a48c6e78?pid=ae66820e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题型一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卫星的变轨问题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_5_BD#8ae6a4bc3?pid=3a48c6e78&amp;color=0,0,0&amp;vtp=1&amp;bbb=1&amp;hb=1"/>
              <p:cNvSpPr/>
              <p:nvPr/>
            </p:nvSpPr>
            <p:spPr>
              <a:xfrm>
                <a:off x="612648" y="1148154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人造卫星的发射过程要经过多次变轨方可到达预定轨道，若卫星要从轨道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Ⅰ变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换到轨道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Ⅲ，则需要在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处各点火加速一次；若卫星要从轨道Ⅲ变换到轨道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Ⅰ，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则需要在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处各制动减速一次。各种物理量的比较如表所示：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P_5_BD#8ae6a4bc3?pid=3a48c6e7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59639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-2361" b="-3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P_5_BD#8ae6a4bc3?colgroup=3,9,21&amp;pid=3a48c6e78&amp;color=0,0,0&amp;vtp=1&amp;bbb=1"/>
              <p:cNvGraphicFramePr>
                <a:graphicFrameLocks noGrp="1"/>
              </p:cNvGraphicFramePr>
              <p:nvPr/>
            </p:nvGraphicFramePr>
            <p:xfrm>
              <a:off x="612648" y="2864202"/>
              <a:ext cx="10963656" cy="2035556"/>
            </p:xfrm>
            <a:graphic>
              <a:graphicData uri="http://schemas.openxmlformats.org/drawingml/2006/table">
                <a:tbl>
                  <a:tblPr/>
                  <a:tblGrid>
                    <a:gridCol w="1289304"/>
                    <a:gridCol w="3008376"/>
                    <a:gridCol w="6665976"/>
                  </a:tblGrid>
                  <a:tr h="538988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8500"/>
                            </a:lnSpc>
                          </a:pPr>
                          <a:r>
                            <a:rPr lang="en-US" altLang="zh-CN" sz="47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速度关系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Ⅱ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34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  <a:sym typeface="+mn-ea"/>
                                    </a:rPr>
                                    <m:t>Ⅰ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34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  <a:sym typeface="+mn-ea"/>
                                    </a:rPr>
                                    <m:t>Ⅲ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Ⅱ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加速度关系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dirty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34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  <a:sym typeface="+mn-ea"/>
                                      </a:rPr>
                                      <m:t>Ⅰ</m:t>
                                    </m:r>
                                  </m:sub>
                                </m:sSub>
                                <m:r>
                                  <a:rPr lang="en-US" altLang="zh-CN" sz="2400" i="1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Ⅱ</m:t>
                                    </m:r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Ⅱ</m:t>
                                    </m:r>
                                    <m:r>
                                      <a:rPr lang="en-US" altLang="zh-CN" sz="2400" b="0" i="0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dirty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34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  <a:sym typeface="+mn-ea"/>
                                      </a:rPr>
                                      <m:t>Ⅲ</m:t>
                                    </m:r>
                                    <m:r>
                                      <a:rPr lang="en-US" altLang="zh-CN" sz="2400" dirty="0"/>
                                      <m:t> 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34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  <a:sym typeface="+mn-ea"/>
                                    </a:rPr>
                                    <m:t>Ⅰ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34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  <a:sym typeface="+mn-ea"/>
                                    </a:rPr>
                                    <m:t>Ⅱ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dirty="0">
                                      <a:solidFill>
                                        <a:srgbClr val="000000"/>
                                      </a:solidFill>
                                      <a:latin typeface="Times New Roman" panose="02020603050405020304" pitchFamily="34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  <a:sym typeface="+mn-ea"/>
                                    </a:rPr>
                                    <m:t>Ⅲ</m:t>
                                  </m:r>
                                  <m:r>
                                    <a:rPr lang="en-US" altLang="zh-CN" sz="2400" dirty="0"/>
                                    <m:t> 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能量关系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400" dirty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34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  <a:sym typeface="+mn-ea"/>
                                      </a:rPr>
                                      <m:t>Ⅰ</m:t>
                                    </m:r>
                                  </m:sub>
                                </m:sSub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400" dirty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34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  <a:sym typeface="+mn-ea"/>
                                      </a:rPr>
                                      <m:t>Ⅱ</m:t>
                                    </m:r>
                                  </m:sub>
                                </m:sSub>
                                <m:r>
                                  <a:rPr lang="en-US" altLang="zh-CN" sz="2400" b="0" i="0" spc="-1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pc="-1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  <a:cs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400" dirty="0">
                                        <a:solidFill>
                                          <a:srgbClr val="000000"/>
                                        </a:solidFill>
                                        <a:latin typeface="Times New Roman" panose="02020603050405020304" pitchFamily="34" charset="0"/>
                                        <a:ea typeface="微软雅黑" panose="020B0503020204020204" pitchFamily="34" charset="-122"/>
                                        <a:cs typeface="Times New Roman" panose="02020603050405020304" pitchFamily="34" charset="-120"/>
                                        <a:sym typeface="+mn-ea"/>
                                      </a:rPr>
                                      <m:t>Ⅲ</m:t>
                                    </m:r>
                                    <m:r>
                                      <a:rPr lang="en-US" altLang="zh-CN" sz="2400" dirty="0"/>
                                      <m:t> 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P_5_BD#8ae6a4bc3?colgroup=3,9,21&amp;pid=3a48c6e78&amp;color=0,0,0&amp;vtp=1&amp;bbb=1"/>
              <p:cNvGraphicFramePr>
                <a:graphicFrameLocks noGrp="1"/>
              </p:cNvGraphicFramePr>
              <p:nvPr/>
            </p:nvGraphicFramePr>
            <p:xfrm>
              <a:off x="612648" y="2864202"/>
              <a:ext cx="10963656" cy="2035556"/>
            </p:xfrm>
            <a:graphic>
              <a:graphicData uri="http://schemas.openxmlformats.org/drawingml/2006/table">
                <a:tbl>
                  <a:tblPr/>
                  <a:tblGrid>
                    <a:gridCol w="1289304"/>
                    <a:gridCol w="3008376"/>
                    <a:gridCol w="6665976"/>
                  </a:tblGrid>
                  <a:tr h="539115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8500"/>
                            </a:lnSpc>
                          </a:pPr>
                          <a:r>
                            <a:rPr lang="en-US" altLang="zh-CN" sz="47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速度关系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847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加速度关系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911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周期关系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49911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能量关系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_5_BD#8ae6a4bc3.table_image?tii=1&amp;pid=3a48c6e78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96" y="3401920"/>
            <a:ext cx="978408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_1#4d8c7b9a7?sp=1&amp;pid=3a48c6e78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（2024·江苏南京模拟）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北京时间2024年7月3日22时51分，经过约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6.5小时的出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舱活动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，神舟十八号乘组3名航天员密切协同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，在空间站机械臂和地面科研人员的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配合支持下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，顺利完成了舱外巡检任务。空间站的运行轨道可近似看作圆形轨道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Ⅰ，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设地球表面重力加速度为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，地球半径为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，椭圆轨道Ⅱ为载人飞船运行轨道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道相切于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1_1#4d8c7b9a7?sp=1&amp;pid=3a48c6e7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1776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2_1#4d8c7b9a7.bracket?pid=3a48c6e78&amp;color=0,0,0&amp;vpa=1&amp;vtp=1"/>
          <p:cNvSpPr/>
          <p:nvPr/>
        </p:nvSpPr>
        <p:spPr>
          <a:xfrm>
            <a:off x="5321776" y="27097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1_2#4d8c7b9a7?htil=1&amp;pid=3a48c6e78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034" y="3299811"/>
            <a:ext cx="2807208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_3#4d8c7b9a7.choices?htil=1&amp;pid=3a48c6e78&amp;color=0,0,0&amp;vtp=1&amp;bbb=1&amp;hb=1"/>
              <p:cNvSpPr/>
              <p:nvPr/>
            </p:nvSpPr>
            <p:spPr>
              <a:xfrm>
                <a:off x="612648" y="3172811"/>
                <a:ext cx="8065008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点时神舟十八号经过点火加速才能从轨道Ⅰ进入轨道Ⅱ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飞船在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点的加速度小于空间站在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空间站在轨道Ⅰ上的速度小于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𝑔𝑅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轨道Ⅰ上的神舟十八号飞船想与前方的空间站对接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，只需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要沿运动方向加速即可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1_3#4d8c7b9a7.choices?htil=1&amp;pid=3a48c6e7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8065008" cy="2713990"/>
              </a:xfrm>
              <a:prstGeom prst="rect">
                <a:avLst/>
              </a:prstGeom>
              <a:blipFill rotWithShape="1">
                <a:blip r:embed="rId3"/>
                <a:stretch>
                  <a:fillRect l="-6" t="-13" r="5" b="-19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3_1#4d8c7b9a7?pid=3a48c6e78&amp;color=0,0,0&amp;vtp=1&amp;bt=1&amp;bbb=1&amp;hb=1"/>
              <p:cNvSpPr/>
              <p:nvPr/>
            </p:nvSpPr>
            <p:spPr>
              <a:xfrm>
                <a:off x="612648" y="486000"/>
                <a:ext cx="10963656" cy="3412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从轨道Ⅰ进入轨道Ⅱ，神舟十八号做近心运动，应在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点减速，A错误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万有引力提供向心力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地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，所以飞船在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于空间站在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点的加速度，B错误；设第一宇宙速度为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𝑔𝑅</m:t>
                        </m:r>
                      </m:e>
                    </m:rad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，该速度是最大的运行速度，所以空间站在轨道Ⅰ上的速度小于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𝑔𝑅</m:t>
                        </m:r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；轨道Ⅰ上的神舟十八号飞船只沿运动方向加速，会变到更高轨道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，不能完成对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3_1#4d8c7b9a7?pid=3a48c6e7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4123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386" b="-1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85f09293e?pid=3a48c6e78&amp;color=0,0,0&amp;vtp=1&amp;bt=1&amp;bbb=1"/>
          <p:cNvSpPr/>
          <p:nvPr/>
        </p:nvSpPr>
        <p:spPr>
          <a:xfrm>
            <a:off x="612648" y="486000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总结归纳</a:t>
            </a:r>
            <a:endParaRPr lang="en-US" altLang="zh-CN" sz="2400" dirty="0"/>
          </a:p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卫星变轨的实质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P_5_BD#85f09293e?colgroup=8,12,12&amp;pid=3a48c6e78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660242"/>
              <a:ext cx="10963656" cy="4282440"/>
            </p:xfrm>
            <a:graphic>
              <a:graphicData uri="http://schemas.openxmlformats.org/drawingml/2006/table">
                <a:tbl>
                  <a:tblPr/>
                  <a:tblGrid>
                    <a:gridCol w="2843784"/>
                    <a:gridCol w="4059936"/>
                    <a:gridCol w="4059936"/>
                  </a:tblGrid>
                  <a:tr h="494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两类变轨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离心运动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近心运动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5280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示意图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9800"/>
                            </a:lnSpc>
                          </a:pPr>
                          <a:r>
                            <a:rPr lang="en-US" altLang="zh-CN" sz="55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9700"/>
                            </a:lnSpc>
                          </a:pPr>
                          <a:r>
                            <a:rPr lang="en-US" altLang="zh-CN" sz="54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4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变轨起因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卫星速度突然增大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卫星速度突然减小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015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万有引力与向心力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的大小关系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7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&lt;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7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𝑀𝑚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015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变轨结果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转变为椭圆轨道运动或在较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大半径圆轨道上运动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转变为椭圆轨道运动或在较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小半径圆轨道上运动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P_5_BD#85f09293e?colgroup=8,12,12&amp;pid=3a48c6e78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660242"/>
              <a:ext cx="10963656" cy="4282440"/>
            </p:xfrm>
            <a:graphic>
              <a:graphicData uri="http://schemas.openxmlformats.org/drawingml/2006/table">
                <a:tbl>
                  <a:tblPr/>
                  <a:tblGrid>
                    <a:gridCol w="2843784"/>
                    <a:gridCol w="4059936"/>
                    <a:gridCol w="4059936"/>
                  </a:tblGrid>
                  <a:tr h="494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两类变轨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离心运动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近心运动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52804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示意图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9800"/>
                            </a:lnSpc>
                          </a:pPr>
                          <a:r>
                            <a:rPr lang="en-US" altLang="zh-CN" sz="55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9700"/>
                            </a:lnSpc>
                          </a:pPr>
                          <a:r>
                            <a:rPr lang="en-US" altLang="zh-CN" sz="54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466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变轨起因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卫星速度突然增大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卫星速度突然减小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7028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万有引力与向心力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的大小关系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97015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变轨结果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转变为椭圆轨道运动或在较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大半径圆轨道上运动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转变为椭圆轨道运动或在较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小半径圆轨道上运动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5_BD#85f09293e.table_image?tii=2&amp;pid=3a48c6e78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8304" y="2273525"/>
            <a:ext cx="1536192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5_BD#85f09293e.table_image?tii=3&amp;pid=3a48c6e78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1392" y="2282669"/>
            <a:ext cx="1389888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6576</Words>
  <Application>WPS 演示</Application>
  <PresentationFormat>宽屏</PresentationFormat>
  <Paragraphs>345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Cambria Math</vt:lpstr>
      <vt:lpstr>楷体</vt:lpstr>
      <vt:lpstr>Arial Unicode MS</vt:lpstr>
      <vt:lpstr>等线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6</cp:revision>
  <dcterms:created xsi:type="dcterms:W3CDTF">2025-01-22T10:07:00Z</dcterms:created>
  <dcterms:modified xsi:type="dcterms:W3CDTF">2025-04-09T03:19:04Z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DAC19BEB31CE4A15B6C638B78A794CD5_12</vt:lpwstr>
  </property>
  <property fmtid="{D5CDD505-2E9C-101B-9397-08002B2CF9AE}" pid="3" name="KSOProductBuildVer">
    <vt:lpwstr>2052-12.1.0.20305</vt:lpwstr>
  </property>
</Properties>
</file>